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12192000" cy="6858000"/>
  <p:notesSz cx="6797675" cy="9926638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7224" autoAdjust="0"/>
  </p:normalViewPr>
  <p:slideViewPr>
    <p:cSldViewPr snapToGrid="0">
      <p:cViewPr varScale="1">
        <p:scale>
          <a:sx n="74" d="100"/>
          <a:sy n="74" d="100"/>
        </p:scale>
        <p:origin x="55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5FEC99-D713-4AA7-B96C-528B621D7568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1A7FE8B-5813-483E-A6F4-BB0A0EFD3B5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337382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0483" name="Espace réservé des commentair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altLang="fr-FR" smtClean="0"/>
          </a:p>
        </p:txBody>
      </p:sp>
      <p:sp>
        <p:nvSpPr>
          <p:cNvPr id="20484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1pPr>
            <a:lvl2pPr marL="742950" indent="-28575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2pPr>
            <a:lvl3pPr marL="11430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3pPr>
            <a:lvl4pPr marL="16002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4pPr>
            <a:lvl5pPr marL="2057400" indent="-228600">
              <a:spcBef>
                <a:spcPct val="30000"/>
              </a:spcBef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5pPr>
            <a:lvl6pPr marL="2514600" indent="-228600" defTabSz="4572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6pPr>
            <a:lvl7pPr marL="2971800" indent="-228600" defTabSz="4572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7pPr>
            <a:lvl8pPr marL="3429000" indent="-228600" defTabSz="4572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8pPr>
            <a:lvl9pPr marL="3886200" indent="-228600" defTabSz="4572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Calibri" panose="020F0502020204030204" pitchFamily="34" charset="0"/>
              </a:defRPr>
            </a:lvl9pPr>
          </a:lstStyle>
          <a:p>
            <a:pPr>
              <a:spcBef>
                <a:spcPct val="0"/>
              </a:spcBef>
            </a:pPr>
            <a:fld id="{855539C4-5133-4EE8-A5AA-34293A4E757D}" type="slidenum">
              <a:rPr lang="fr-FR" altLang="fr-FR" smtClean="0"/>
              <a:pPr>
                <a:spcBef>
                  <a:spcPct val="0"/>
                </a:spcBef>
              </a:pPr>
              <a:t>1</a:t>
            </a:fld>
            <a:endParaRPr lang="fr-FR" altLang="fr-FR" smtClean="0"/>
          </a:p>
        </p:txBody>
      </p:sp>
    </p:spTree>
    <p:extLst>
      <p:ext uri="{BB962C8B-B14F-4D97-AF65-F5344CB8AC3E}">
        <p14:creationId xmlns:p14="http://schemas.microsoft.com/office/powerpoint/2010/main" val="199301492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Espace réservé de l'image des diapositives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22531" name="Espace réservé des notes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fr-FR" altLang="fr-FR" dirty="0" smtClean="0"/>
          </a:p>
        </p:txBody>
      </p:sp>
      <p:sp>
        <p:nvSpPr>
          <p:cNvPr id="22532" name="Espace réservé du numéro de diapositive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fld id="{F7CD2B28-A4B2-48BF-9FB1-BB8258C100C5}" type="slidenum">
              <a:rPr lang="fr-FR" altLang="fr-FR" smtClean="0">
                <a:latin typeface="Calibri" panose="020F0502020204030204" pitchFamily="34" charset="0"/>
              </a:rPr>
              <a:pPr/>
              <a:t>2</a:t>
            </a:fld>
            <a:endParaRPr lang="fr-FR" altLang="fr-FR" smtClean="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9722046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fr-FR" dirty="0" smtClean="0"/>
              <a:t>Présentations dans l’ordre de vos envois.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1A7FE8B-5813-483E-A6F4-BB0A0EFD3B5A}" type="slidenum">
              <a:rPr lang="fr-FR" smtClean="0"/>
              <a:t>3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101715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438057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956797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768618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Titre et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11"/>
          <p:cNvSpPr>
            <a:spLocks/>
          </p:cNvSpPr>
          <p:nvPr/>
        </p:nvSpPr>
        <p:spPr bwMode="auto">
          <a:xfrm flipV="1">
            <a:off x="-4763" y="3178175"/>
            <a:ext cx="1589088" cy="508000"/>
          </a:xfrm>
          <a:custGeom>
            <a:avLst/>
            <a:gdLst>
              <a:gd name="T0" fmla="*/ 2147483646 w 9248"/>
              <a:gd name="T1" fmla="*/ 2147483646 h 10000"/>
              <a:gd name="T2" fmla="*/ 2147483646 w 9248"/>
              <a:gd name="T3" fmla="*/ 2147483646 h 10000"/>
              <a:gd name="T4" fmla="*/ 2147483646 w 9248"/>
              <a:gd name="T5" fmla="*/ 2147483646 h 10000"/>
              <a:gd name="T6" fmla="*/ 2147483646 w 9248"/>
              <a:gd name="T7" fmla="*/ 0 h 10000"/>
              <a:gd name="T8" fmla="*/ 2147483646 w 9248"/>
              <a:gd name="T9" fmla="*/ 0 h 10000"/>
              <a:gd name="T10" fmla="*/ 0 w 9248"/>
              <a:gd name="T11" fmla="*/ 2147483646 h 10000"/>
              <a:gd name="T12" fmla="*/ 2147483646 w 9248"/>
              <a:gd name="T13" fmla="*/ 2147483646 h 10000"/>
              <a:gd name="T14" fmla="*/ 2147483646 w 9248"/>
              <a:gd name="T15" fmla="*/ 2147483646 h 10000"/>
              <a:gd name="T16" fmla="*/ 2147483646 w 9248"/>
              <a:gd name="T17" fmla="*/ 2147483646 h 10000"/>
              <a:gd name="T18" fmla="*/ 2147483646 w 9248"/>
              <a:gd name="T19" fmla="*/ 2147483646 h 10000"/>
              <a:gd name="T20" fmla="*/ 2147483646 w 9248"/>
              <a:gd name="T21" fmla="*/ 2147483646 h 10000"/>
              <a:gd name="T22" fmla="*/ 2147483646 w 9248"/>
              <a:gd name="T23" fmla="*/ 2147483646 h 10000"/>
              <a:gd name="T24" fmla="*/ 2147483646 w 9248"/>
              <a:gd name="T25" fmla="*/ 2147483646 h 10000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</a:gdLst>
            <a:ahLst/>
            <a:cxnLst>
              <a:cxn ang="T26">
                <a:pos x="T0" y="T1"/>
              </a:cxn>
              <a:cxn ang="T27">
                <a:pos x="T2" y="T3"/>
              </a:cxn>
              <a:cxn ang="T28">
                <a:pos x="T4" y="T5"/>
              </a:cxn>
              <a:cxn ang="T29">
                <a:pos x="T6" y="T7"/>
              </a:cxn>
              <a:cxn ang="T30">
                <a:pos x="T8" y="T9"/>
              </a:cxn>
              <a:cxn ang="T31">
                <a:pos x="T10" y="T11"/>
              </a:cxn>
              <a:cxn ang="T32">
                <a:pos x="T12" y="T13"/>
              </a:cxn>
              <a:cxn ang="T33">
                <a:pos x="T14" y="T15"/>
              </a:cxn>
              <a:cxn ang="T34">
                <a:pos x="T16" y="T17"/>
              </a:cxn>
              <a:cxn ang="T35">
                <a:pos x="T18" y="T19"/>
              </a:cxn>
              <a:cxn ang="T36">
                <a:pos x="T20" y="T21"/>
              </a:cxn>
              <a:cxn ang="T37">
                <a:pos x="T22" y="T23"/>
              </a:cxn>
              <a:cxn ang="T38">
                <a:pos x="T24" y="T25"/>
              </a:cxn>
            </a:cxnLst>
            <a:rect l="0" t="0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fr-FR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Modifiez les styles du texte du masque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BC86BE-8D16-49BB-880F-B5B07C4D4ADD}" type="datetime1">
              <a:rPr lang="en-US"/>
              <a:pPr>
                <a:defRPr/>
              </a:pPr>
              <a:t>6/15/2021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/>
              <a:t>Laure ROS - Olivier Marti- Equipe REP + Montpellier</a:t>
            </a:r>
            <a:endParaRPr lang="en-US" dirty="0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3" y="3244850"/>
            <a:ext cx="779462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86FBCD7-4DD8-472C-BA04-AD76A5B833B2}" type="slidenum">
              <a:rPr lang="en-US" altLang="fr-FR"/>
              <a:pPr>
                <a:defRPr/>
              </a:pPr>
              <a:t>‹N°›</a:t>
            </a:fld>
            <a:endParaRPr lang="en-US" altLang="fr-FR"/>
          </a:p>
        </p:txBody>
      </p:sp>
    </p:spTree>
    <p:extLst>
      <p:ext uri="{BB962C8B-B14F-4D97-AF65-F5344CB8AC3E}">
        <p14:creationId xmlns:p14="http://schemas.microsoft.com/office/powerpoint/2010/main" val="5378232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991560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364916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406134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777932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6462955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057902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180207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098432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F26E8D-63E7-49D0-98A7-1CB2E7D7C6F9}" type="datetimeFigureOut">
              <a:rPr lang="fr-FR" smtClean="0"/>
              <a:t>15/06/2021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85F5B6-23BB-43F0-B13A-832424FD64E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5054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6"/>
          <p:cNvSpPr>
            <a:spLocks noChangeArrowheads="1"/>
          </p:cNvSpPr>
          <p:nvPr/>
        </p:nvSpPr>
        <p:spPr bwMode="auto">
          <a:xfrm>
            <a:off x="2293938" y="5337175"/>
            <a:ext cx="6096000" cy="584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ts val="1000"/>
              </a:spcBef>
              <a:buClr>
                <a:schemeClr val="accent1"/>
              </a:buClr>
              <a:buFont typeface="Wingdings 3" panose="05040102010807070707" pitchFamily="18" charset="2"/>
              <a:buChar char=""/>
              <a:defRPr>
                <a:solidFill>
                  <a:srgbClr val="404040"/>
                </a:solidFill>
                <a:latin typeface="Century Gothic" panose="020B0502020202020204" pitchFamily="34" charset="0"/>
              </a:defRPr>
            </a:lvl1pPr>
            <a:lvl2pPr marL="742950" indent="-285750">
              <a:spcBef>
                <a:spcPts val="1000"/>
              </a:spcBef>
              <a:buClr>
                <a:schemeClr val="accent1"/>
              </a:buClr>
              <a:buFont typeface="Wingdings 3" panose="05040102010807070707" pitchFamily="18" charset="2"/>
              <a:buChar char=""/>
              <a:defRPr sz="1600">
                <a:solidFill>
                  <a:srgbClr val="404040"/>
                </a:solidFill>
                <a:latin typeface="Century Gothic" panose="020B0502020202020204" pitchFamily="34" charset="0"/>
              </a:defRPr>
            </a:lvl2pPr>
            <a:lvl3pPr marL="1143000" indent="-228600">
              <a:spcBef>
                <a:spcPts val="1000"/>
              </a:spcBef>
              <a:buClr>
                <a:schemeClr val="accent1"/>
              </a:buClr>
              <a:buFont typeface="Wingdings 3" panose="05040102010807070707" pitchFamily="18" charset="2"/>
              <a:buChar char=""/>
              <a:defRPr sz="1400">
                <a:solidFill>
                  <a:srgbClr val="404040"/>
                </a:solidFill>
                <a:latin typeface="Century Gothic" panose="020B0502020202020204" pitchFamily="34" charset="0"/>
              </a:defRPr>
            </a:lvl3pPr>
            <a:lvl4pPr marL="1600200" indent="-228600">
              <a:spcBef>
                <a:spcPts val="1000"/>
              </a:spcBef>
              <a:buClr>
                <a:schemeClr val="accent1"/>
              </a:buClr>
              <a:buFont typeface="Wingdings 3" panose="05040102010807070707" pitchFamily="18" charset="2"/>
              <a:buChar char=""/>
              <a:defRPr sz="1200">
                <a:solidFill>
                  <a:srgbClr val="404040"/>
                </a:solidFill>
                <a:latin typeface="Century Gothic" panose="020B0502020202020204" pitchFamily="34" charset="0"/>
              </a:defRPr>
            </a:lvl4pPr>
            <a:lvl5pPr marL="2057400" indent="-228600">
              <a:spcBef>
                <a:spcPts val="1000"/>
              </a:spcBef>
              <a:buClr>
                <a:schemeClr val="accent1"/>
              </a:buClr>
              <a:buFont typeface="Wingdings 3" panose="05040102010807070707" pitchFamily="18" charset="2"/>
              <a:buChar char=""/>
              <a:defRPr sz="1200">
                <a:solidFill>
                  <a:srgbClr val="404040"/>
                </a:solidFill>
                <a:latin typeface="Century Gothic" panose="020B0502020202020204" pitchFamily="34" charset="0"/>
              </a:defRPr>
            </a:lvl5pPr>
            <a:lvl6pPr marL="2514600" indent="-228600" defTabSz="457200" eaLnBrk="0" fontAlgn="base" hangingPunct="0">
              <a:spcBef>
                <a:spcPts val="1000"/>
              </a:spcBef>
              <a:spcAft>
                <a:spcPct val="0"/>
              </a:spcAft>
              <a:buClr>
                <a:schemeClr val="accent1"/>
              </a:buClr>
              <a:buFont typeface="Wingdings 3" panose="05040102010807070707" pitchFamily="18" charset="2"/>
              <a:buChar char=""/>
              <a:defRPr sz="1200">
                <a:solidFill>
                  <a:srgbClr val="404040"/>
                </a:solidFill>
                <a:latin typeface="Century Gothic" panose="020B0502020202020204" pitchFamily="34" charset="0"/>
              </a:defRPr>
            </a:lvl6pPr>
            <a:lvl7pPr marL="2971800" indent="-228600" defTabSz="457200" eaLnBrk="0" fontAlgn="base" hangingPunct="0">
              <a:spcBef>
                <a:spcPts val="1000"/>
              </a:spcBef>
              <a:spcAft>
                <a:spcPct val="0"/>
              </a:spcAft>
              <a:buClr>
                <a:schemeClr val="accent1"/>
              </a:buClr>
              <a:buFont typeface="Wingdings 3" panose="05040102010807070707" pitchFamily="18" charset="2"/>
              <a:buChar char=""/>
              <a:defRPr sz="1200">
                <a:solidFill>
                  <a:srgbClr val="404040"/>
                </a:solidFill>
                <a:latin typeface="Century Gothic" panose="020B0502020202020204" pitchFamily="34" charset="0"/>
              </a:defRPr>
            </a:lvl7pPr>
            <a:lvl8pPr marL="3429000" indent="-228600" defTabSz="457200" eaLnBrk="0" fontAlgn="base" hangingPunct="0">
              <a:spcBef>
                <a:spcPts val="1000"/>
              </a:spcBef>
              <a:spcAft>
                <a:spcPct val="0"/>
              </a:spcAft>
              <a:buClr>
                <a:schemeClr val="accent1"/>
              </a:buClr>
              <a:buFont typeface="Wingdings 3" panose="05040102010807070707" pitchFamily="18" charset="2"/>
              <a:buChar char=""/>
              <a:defRPr sz="1200">
                <a:solidFill>
                  <a:srgbClr val="404040"/>
                </a:solidFill>
                <a:latin typeface="Century Gothic" panose="020B0502020202020204" pitchFamily="34" charset="0"/>
              </a:defRPr>
            </a:lvl8pPr>
            <a:lvl9pPr marL="3886200" indent="-228600" defTabSz="457200" eaLnBrk="0" fontAlgn="base" hangingPunct="0">
              <a:spcBef>
                <a:spcPts val="1000"/>
              </a:spcBef>
              <a:spcAft>
                <a:spcPct val="0"/>
              </a:spcAft>
              <a:buClr>
                <a:schemeClr val="accent1"/>
              </a:buClr>
              <a:buFont typeface="Wingdings 3" panose="05040102010807070707" pitchFamily="18" charset="2"/>
              <a:buChar char=""/>
              <a:defRPr sz="1200">
                <a:solidFill>
                  <a:srgbClr val="404040"/>
                </a:solidFill>
                <a:latin typeface="Century Gothic" panose="020B0502020202020204" pitchFamily="34" charset="0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fr-FR" altLang="fr-FR" sz="1600">
              <a:solidFill>
                <a:srgbClr val="000000"/>
              </a:solidFill>
              <a:latin typeface="Cambria" panose="02040503050406030204" pitchFamily="18" charset="0"/>
            </a:endParaRP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600">
                <a:solidFill>
                  <a:srgbClr val="000000"/>
                </a:solidFill>
                <a:latin typeface="Cambria" panose="02040503050406030204" pitchFamily="18" charset="0"/>
              </a:rPr>
              <a:t> </a:t>
            </a:r>
            <a:endParaRPr lang="fr-FR" altLang="fr-FR">
              <a:solidFill>
                <a:schemeClr val="tx1"/>
              </a:solidFill>
            </a:endParaRPr>
          </a:p>
        </p:txBody>
      </p:sp>
      <p:sp>
        <p:nvSpPr>
          <p:cNvPr id="6" name="Titre 1"/>
          <p:cNvSpPr txBox="1">
            <a:spLocks/>
          </p:cNvSpPr>
          <p:nvPr/>
        </p:nvSpPr>
        <p:spPr bwMode="auto">
          <a:xfrm>
            <a:off x="1023938" y="437971"/>
            <a:ext cx="10901362" cy="62499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>
            <a:normAutofit/>
          </a:bodyPr>
          <a:lstStyle>
            <a:lvl1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5400" kern="1200">
                <a:solidFill>
                  <a:srgbClr val="262626"/>
                </a:solidFill>
                <a:latin typeface="+mj-lt"/>
                <a:ea typeface="+mj-ea"/>
                <a:cs typeface="+mj-cs"/>
              </a:defRPr>
            </a:lvl1pPr>
            <a:lvl2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2pPr>
            <a:lvl3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3pPr>
            <a:lvl4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4pPr>
            <a:lvl5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 eaLnBrk="1" hangingPunct="1">
              <a:defRPr/>
            </a:pPr>
            <a:r>
              <a:rPr lang="fr-FR" altLang="fr-FR" sz="5800" b="1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FORUM CYCLE 1</a:t>
            </a:r>
          </a:p>
          <a:p>
            <a:pPr algn="ctr" eaLnBrk="1" hangingPunct="1">
              <a:defRPr/>
            </a:pPr>
            <a:endParaRPr lang="fr-FR" altLang="fr-FR" sz="5800" b="1" dirty="0">
              <a:solidFill>
                <a:schemeClr val="accent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 eaLnBrk="1" hangingPunct="1">
              <a:defRPr/>
            </a:pPr>
            <a:r>
              <a:rPr lang="fr-FR" altLang="fr-FR" sz="4400" b="1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Visioconférence</a:t>
            </a:r>
          </a:p>
          <a:p>
            <a:pPr algn="ctr" eaLnBrk="1" hangingPunct="1">
              <a:defRPr/>
            </a:pPr>
            <a:r>
              <a:rPr lang="fr-FR" altLang="fr-FR" sz="4400" b="1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Mercredi 16 juin 2021</a:t>
            </a:r>
          </a:p>
          <a:p>
            <a:pPr algn="ctr" eaLnBrk="1" hangingPunct="1">
              <a:defRPr/>
            </a:pPr>
            <a:r>
              <a:rPr lang="fr-FR" altLang="fr-FR" sz="4400" b="1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10h-11h30</a:t>
            </a:r>
          </a:p>
          <a:p>
            <a:pPr algn="ctr" eaLnBrk="1" hangingPunct="1">
              <a:defRPr/>
            </a:pPr>
            <a:endParaRPr lang="fr-FR" altLang="fr-FR" sz="5800" b="1" dirty="0" smtClean="0">
              <a:solidFill>
                <a:schemeClr val="accent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r" eaLnBrk="1" hangingPunct="1">
              <a:defRPr/>
            </a:pPr>
            <a:r>
              <a:rPr lang="fr-FR" altLang="fr-FR" sz="2600" b="1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Circonscription de Vienne 2, </a:t>
            </a:r>
            <a:r>
              <a:rPr lang="fr-FR" altLang="fr-FR" sz="2600" b="1" dirty="0" err="1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Kindie</a:t>
            </a:r>
            <a:r>
              <a:rPr lang="fr-FR" altLang="fr-FR" sz="2600" b="1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fr-FR" altLang="fr-FR" sz="2600" b="1" dirty="0" err="1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Giraudon</a:t>
            </a:r>
            <a:endParaRPr lang="fr-FR" altLang="fr-FR" sz="2600" b="1" dirty="0" smtClean="0">
              <a:solidFill>
                <a:schemeClr val="accent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 eaLnBrk="1" hangingPunct="1">
              <a:defRPr/>
            </a:pPr>
            <a:endParaRPr lang="fr-FR" altLang="fr-FR" sz="2600" b="1" dirty="0" smtClean="0">
              <a:solidFill>
                <a:schemeClr val="accent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965297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1756194" y="2080420"/>
            <a:ext cx="9662616" cy="2854988"/>
          </a:xfrm>
          <a:ln>
            <a:miter lim="800000"/>
            <a:headEnd/>
            <a:tailEnd/>
          </a:ln>
          <a:scene3d>
            <a:camera prst="isometricOffAxis1Right"/>
            <a:lightRig rig="threePt" dir="t"/>
          </a:scene3d>
          <a:extLst/>
        </p:spPr>
        <p:txBody>
          <a:bodyPr/>
          <a:lstStyle/>
          <a:p>
            <a:pPr algn="ctr">
              <a:defRPr/>
            </a:pPr>
            <a:r>
              <a:rPr lang="fr-FR" sz="3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Partage des expérimentations mises en œuvre au sein des classes </a:t>
            </a:r>
          </a:p>
          <a:p>
            <a:pPr algn="ctr">
              <a:defRPr/>
            </a:pPr>
            <a:r>
              <a:rPr lang="fr-FR" sz="36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suite à la formation sur l’aménagement des espaces au service des apprentissages langagiers en maternelle.</a:t>
            </a:r>
          </a:p>
        </p:txBody>
      </p:sp>
    </p:spTree>
    <p:extLst>
      <p:ext uri="{BB962C8B-B14F-4D97-AF65-F5344CB8AC3E}">
        <p14:creationId xmlns:p14="http://schemas.microsoft.com/office/powerpoint/2010/main" val="2324015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669961" y="1867435"/>
            <a:ext cx="10522039" cy="4494727"/>
          </a:xfrm>
        </p:spPr>
        <p:txBody>
          <a:bodyPr>
            <a:normAutofit fontScale="90000"/>
          </a:bodyPr>
          <a:lstStyle/>
          <a:p>
            <a:r>
              <a:rPr lang="fr-FR" sz="2400" dirty="0" smtClean="0"/>
              <a:t>1) Les ateliers autonomes en MS-GS par C. </a:t>
            </a:r>
            <a:r>
              <a:rPr lang="fr-FR" sz="2400" dirty="0" err="1" smtClean="0"/>
              <a:t>Duburque</a:t>
            </a:r>
            <a:r>
              <a:rPr lang="fr-FR" sz="2400" dirty="0" smtClean="0"/>
              <a:t> à l’école d’</a:t>
            </a:r>
            <a:r>
              <a:rPr lang="fr-FR" sz="2400" dirty="0" err="1" smtClean="0"/>
              <a:t>Agnin</a:t>
            </a:r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dirty="0" smtClean="0"/>
              <a:t>2) Les ateliers autonomes en PS-MS par E. </a:t>
            </a:r>
            <a:r>
              <a:rPr lang="fr-FR" sz="2400" dirty="0" err="1" smtClean="0"/>
              <a:t>Guibertin</a:t>
            </a:r>
            <a:r>
              <a:rPr lang="fr-FR" sz="2400" dirty="0" smtClean="0"/>
              <a:t>, école maternelle Bayard de Roussillon</a:t>
            </a:r>
            <a:br>
              <a:rPr lang="fr-FR" sz="2400" dirty="0" smtClean="0"/>
            </a:br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dirty="0" smtClean="0"/>
              <a:t>3) </a:t>
            </a:r>
            <a:r>
              <a:rPr lang="fr-FR" sz="2400" dirty="0"/>
              <a:t>Création d’un espace écrit par I. </a:t>
            </a:r>
            <a:r>
              <a:rPr lang="fr-FR" sz="2400" dirty="0" err="1"/>
              <a:t>Dupoux</a:t>
            </a:r>
            <a:r>
              <a:rPr lang="fr-FR" sz="2400" dirty="0"/>
              <a:t> à l’école Wallon de </a:t>
            </a:r>
            <a:r>
              <a:rPr lang="fr-FR" sz="2400" dirty="0" smtClean="0"/>
              <a:t>Roussillon</a:t>
            </a:r>
            <a:br>
              <a:rPr lang="fr-FR" sz="2400" dirty="0" smtClean="0"/>
            </a:br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dirty="0" smtClean="0"/>
              <a:t>4) Aménagement en espaces en </a:t>
            </a:r>
            <a:r>
              <a:rPr lang="fr-FR" sz="2400" dirty="0"/>
              <a:t>PS </a:t>
            </a:r>
            <a:r>
              <a:rPr lang="fr-FR" sz="2400" dirty="0" smtClean="0"/>
              <a:t>par E. </a:t>
            </a:r>
            <a:r>
              <a:rPr lang="fr-FR" sz="2400" dirty="0" err="1" smtClean="0"/>
              <a:t>Dufeau</a:t>
            </a:r>
            <a:r>
              <a:rPr lang="fr-FR" sz="2400" dirty="0" smtClean="0"/>
              <a:t> à l’école Port </a:t>
            </a:r>
            <a:r>
              <a:rPr lang="fr-FR" sz="2400" dirty="0"/>
              <a:t>Vieux </a:t>
            </a:r>
            <a:r>
              <a:rPr lang="fr-FR" sz="2400" dirty="0" smtClean="0"/>
              <a:t>de Saint </a:t>
            </a:r>
            <a:r>
              <a:rPr lang="fr-FR" sz="2400" dirty="0"/>
              <a:t>Maurice </a:t>
            </a:r>
            <a:r>
              <a:rPr lang="fr-FR" sz="2400" dirty="0" smtClean="0"/>
              <a:t>l’Exil</a:t>
            </a:r>
            <a:br>
              <a:rPr lang="fr-FR" sz="2400" dirty="0" smtClean="0"/>
            </a:br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dirty="0" smtClean="0"/>
              <a:t>5) Le vestibule des parents et la création de nouveaux espaces par A. </a:t>
            </a:r>
            <a:r>
              <a:rPr lang="fr-FR" sz="2400" dirty="0" err="1" smtClean="0"/>
              <a:t>Blanquart</a:t>
            </a:r>
            <a:r>
              <a:rPr lang="fr-FR" sz="2400" dirty="0" smtClean="0"/>
              <a:t> à </a:t>
            </a:r>
            <a:r>
              <a:rPr lang="fr-FR" sz="2400" dirty="0" err="1" smtClean="0"/>
              <a:t>Cheyssieu</a:t>
            </a:r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dirty="0"/>
              <a:t/>
            </a:r>
            <a:br>
              <a:rPr lang="fr-FR" sz="2400" dirty="0"/>
            </a:br>
            <a:r>
              <a:rPr lang="fr-FR" sz="2400" dirty="0" smtClean="0"/>
              <a:t>6) Coins de la classe flexible à </a:t>
            </a:r>
            <a:r>
              <a:rPr lang="fr-FR" sz="2400" dirty="0" smtClean="0"/>
              <a:t>Sablons</a:t>
            </a:r>
            <a:br>
              <a:rPr lang="fr-FR" sz="2400" dirty="0" smtClean="0"/>
            </a:br>
            <a:r>
              <a:rPr lang="fr-FR" sz="2400" dirty="0"/>
              <a:t/>
            </a:r>
            <a:br>
              <a:rPr lang="fr-FR" sz="2400" dirty="0"/>
            </a:br>
            <a:r>
              <a:rPr lang="fr-FR" sz="2400" dirty="0" smtClean="0"/>
              <a:t>7) La bande numérique et le libre accès par S. </a:t>
            </a:r>
            <a:r>
              <a:rPr lang="fr-FR" sz="2400" dirty="0" err="1" smtClean="0"/>
              <a:t>Raillon</a:t>
            </a:r>
            <a:r>
              <a:rPr lang="fr-FR" sz="2400" dirty="0" smtClean="0"/>
              <a:t> à l’école de </a:t>
            </a:r>
            <a:r>
              <a:rPr lang="fr-FR" sz="2400" dirty="0" err="1" smtClean="0"/>
              <a:t>Glay</a:t>
            </a:r>
            <a:r>
              <a:rPr lang="fr-FR" sz="2400" dirty="0"/>
              <a:t> </a:t>
            </a:r>
            <a:r>
              <a:rPr lang="fr-FR" sz="2400" dirty="0" smtClean="0"/>
              <a:t>de St Clair du Rhône</a:t>
            </a:r>
            <a:br>
              <a:rPr lang="fr-FR" sz="2400" dirty="0" smtClean="0"/>
            </a:br>
            <a:r>
              <a:rPr lang="fr-FR" sz="2400" dirty="0" smtClean="0"/>
              <a:t/>
            </a:r>
            <a:br>
              <a:rPr lang="fr-FR" sz="2400" dirty="0" smtClean="0"/>
            </a:br>
            <a:r>
              <a:rPr lang="fr-FR" sz="2400" dirty="0" smtClean="0"/>
              <a:t>8) Les défis individuels par Céline </a:t>
            </a:r>
            <a:r>
              <a:rPr lang="fr-FR" sz="2400" dirty="0" err="1" smtClean="0"/>
              <a:t>Lagoutte</a:t>
            </a:r>
            <a:r>
              <a:rPr lang="fr-FR" sz="2400" dirty="0" smtClean="0"/>
              <a:t> à l’école d’</a:t>
            </a:r>
            <a:r>
              <a:rPr lang="fr-FR" sz="2400" dirty="0" err="1" smtClean="0"/>
              <a:t>Auberives</a:t>
            </a:r>
            <a:r>
              <a:rPr lang="fr-FR" sz="2400" dirty="0" smtClean="0"/>
              <a:t> sur </a:t>
            </a:r>
            <a:r>
              <a:rPr lang="fr-FR" sz="2400" dirty="0" err="1" smtClean="0"/>
              <a:t>Varèze</a:t>
            </a:r>
            <a:endParaRPr lang="fr-FR" sz="2400" dirty="0"/>
          </a:p>
        </p:txBody>
      </p:sp>
      <p:sp>
        <p:nvSpPr>
          <p:cNvPr id="4" name="Titre 1"/>
          <p:cNvSpPr txBox="1">
            <a:spLocks/>
          </p:cNvSpPr>
          <p:nvPr/>
        </p:nvSpPr>
        <p:spPr bwMode="auto">
          <a:xfrm>
            <a:off x="1023938" y="437971"/>
            <a:ext cx="10064772" cy="82415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>
            <a:normAutofit/>
          </a:bodyPr>
          <a:lstStyle>
            <a:lvl1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5400" kern="1200">
                <a:solidFill>
                  <a:srgbClr val="262626"/>
                </a:solidFill>
                <a:latin typeface="+mj-lt"/>
                <a:ea typeface="+mj-ea"/>
                <a:cs typeface="+mj-cs"/>
              </a:defRPr>
            </a:lvl1pPr>
            <a:lvl2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2pPr>
            <a:lvl3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3pPr>
            <a:lvl4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4pPr>
            <a:lvl5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 eaLnBrk="1" hangingPunct="1">
              <a:defRPr/>
            </a:pPr>
            <a:r>
              <a:rPr lang="fr-FR" altLang="fr-FR" sz="3600" b="1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PRESENTATIONS</a:t>
            </a:r>
          </a:p>
        </p:txBody>
      </p:sp>
    </p:spTree>
    <p:extLst>
      <p:ext uri="{BB962C8B-B14F-4D97-AF65-F5344CB8AC3E}">
        <p14:creationId xmlns:p14="http://schemas.microsoft.com/office/powerpoint/2010/main" val="375710308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1"/>
          <p:cNvSpPr txBox="1">
            <a:spLocks/>
          </p:cNvSpPr>
          <p:nvPr/>
        </p:nvSpPr>
        <p:spPr bwMode="auto">
          <a:xfrm>
            <a:off x="1674253" y="927278"/>
            <a:ext cx="9723549" cy="473942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>
            <a:noAutofit/>
          </a:bodyPr>
          <a:lstStyle>
            <a:lvl1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5400" kern="1200">
                <a:solidFill>
                  <a:srgbClr val="262626"/>
                </a:solidFill>
                <a:latin typeface="+mj-lt"/>
                <a:ea typeface="+mj-ea"/>
                <a:cs typeface="+mj-cs"/>
              </a:defRPr>
            </a:lvl1pPr>
            <a:lvl2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2pPr>
            <a:lvl3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3pPr>
            <a:lvl4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4pPr>
            <a:lvl5pPr algn="l" defTabSz="457200" rtl="0" eaLnBrk="0" fontAlgn="base" hangingPunct="0">
              <a:spcBef>
                <a:spcPct val="0"/>
              </a:spcBef>
              <a:spcAft>
                <a:spcPct val="0"/>
              </a:spcAft>
              <a:defRPr sz="3600">
                <a:solidFill>
                  <a:srgbClr val="262626"/>
                </a:solidFill>
                <a:latin typeface="Century Gothic" pitchFamily="34" charset="0"/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 eaLnBrk="1" hangingPunct="1">
              <a:defRPr/>
            </a:pPr>
            <a:r>
              <a:rPr lang="fr-FR" altLang="fr-FR" sz="7200" b="1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UN TRES GRAND MERCI </a:t>
            </a:r>
          </a:p>
          <a:p>
            <a:pPr algn="ctr" eaLnBrk="1" hangingPunct="1">
              <a:defRPr/>
            </a:pPr>
            <a:r>
              <a:rPr lang="fr-FR" altLang="fr-FR" sz="7200" b="1" dirty="0" smtClean="0">
                <a:solidFill>
                  <a:schemeClr val="accent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POUR VOTRE PARTAGE</a:t>
            </a:r>
          </a:p>
        </p:txBody>
      </p:sp>
    </p:spTree>
    <p:extLst>
      <p:ext uri="{BB962C8B-B14F-4D97-AF65-F5344CB8AC3E}">
        <p14:creationId xmlns:p14="http://schemas.microsoft.com/office/powerpoint/2010/main" val="400420944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672</TotalTime>
  <Words>202</Words>
  <Application>Microsoft Office PowerPoint</Application>
  <PresentationFormat>Grand écran</PresentationFormat>
  <Paragraphs>19</Paragraphs>
  <Slides>4</Slides>
  <Notes>3</Notes>
  <HiddenSlides>0</HiddenSlides>
  <MMClips>0</MMClips>
  <ScaleCrop>false</ScaleCrop>
  <HeadingPairs>
    <vt:vector size="6" baseType="variant">
      <vt:variant>
        <vt:lpstr>Polices utilisées</vt:lpstr>
      </vt:variant>
      <vt:variant>
        <vt:i4>5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Cambria</vt:lpstr>
      <vt:lpstr>Century Gothic</vt:lpstr>
      <vt:lpstr>Thème Office</vt:lpstr>
      <vt:lpstr>Présentation PowerPoint</vt:lpstr>
      <vt:lpstr>Présentation PowerPoint</vt:lpstr>
      <vt:lpstr>1) Les ateliers autonomes en MS-GS par C. Duburque à l’école d’Agnin  2) Les ateliers autonomes en PS-MS par E. Guibertin, école maternelle Bayard de Roussillon  3) Création d’un espace écrit par I. Dupoux à l’école Wallon de Roussillon  4) Aménagement en espaces en PS par E. Dufeau à l’école Port Vieux de Saint Maurice l’Exil  5) Le vestibule des parents et la création de nouveaux espaces par A. Blanquart à Cheyssieu  6) Coins de la classe flexible à Sablons  7) La bande numérique et le libre accès par S. Raillon à l’école de Glay de St Clair du Rhône  8) Les défis individuels par Céline Lagoutte à l’école d’Auberives sur Varèze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MASTER</dc:creator>
  <cp:lastModifiedBy>MASTER</cp:lastModifiedBy>
  <cp:revision>131</cp:revision>
  <cp:lastPrinted>2021-06-15T13:06:01Z</cp:lastPrinted>
  <dcterms:created xsi:type="dcterms:W3CDTF">2021-05-10T14:23:31Z</dcterms:created>
  <dcterms:modified xsi:type="dcterms:W3CDTF">2021-06-15T13:06:07Z</dcterms:modified>
</cp:coreProperties>
</file>

<file path=docProps/thumbnail.jpeg>
</file>